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8" r:id="rId4"/>
    <p:sldId id="269" r:id="rId5"/>
    <p:sldId id="270" r:id="rId6"/>
    <p:sldId id="271" r:id="rId7"/>
    <p:sldId id="273" r:id="rId8"/>
    <p:sldId id="276" r:id="rId9"/>
    <p:sldId id="277" r:id="rId10"/>
    <p:sldId id="274" r:id="rId11"/>
    <p:sldId id="275" r:id="rId12"/>
    <p:sldId id="25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315"/>
    <a:srgbClr val="CC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2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2B61D-AACF-4BEE-B157-980D87B1F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4FB9CC-7D3A-4D3B-901A-655ED62A5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6B4B1D-3DFB-46D3-82D8-53F212C0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2358F9-D3AF-4556-BF8F-F7D47B501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C63873-8D4F-47A2-A854-B52132C0C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33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26E1A-A4FC-4B79-A717-A32F4ED2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32F5C8-4FD6-4EE3-84C1-955AD3E4B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9AC93E-918A-4AE6-987A-439B0E2B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1C5E4F-1E12-4B4E-BB2F-448E1119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4A00A7-D576-4EA2-A37A-888D7A82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91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0CEA07-84AF-42B6-80F0-59A08A82B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1409A5-5370-4B97-B9E5-A011CF7DC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41F151-417C-4EEE-809E-2E977066D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803081-591F-459B-89F8-67E5948B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70AFB7-D56F-475A-9047-D1ABFA65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42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25A3F-2210-48A7-8182-068CF741D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9E5D0A-102B-44B9-BF15-AE56A28EB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F45968-A301-421E-B5B8-DBEC3427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16FAE9-C1D7-4358-A95C-E2589623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FF292-46A6-46E4-B55C-BFA5C276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1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C626E-9EC0-4042-A7F0-10558136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942D27-8AE5-4612-B06B-A3B095B8A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0B55BE-AC1D-45B9-A118-595C13F4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52A9EB-D0D2-4FEC-B476-A7A70298E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C4BED-D37F-48D1-B248-C62D0749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7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BA4CF-4917-4DFC-A6D9-85D98113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430844-36DD-4C63-BA53-95F073A98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7B5837-5579-463E-AC92-EA00FED1D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5AB6CC-A6D8-4676-B2DE-9B0429FC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605AD8-1FB4-48DF-901F-6CE0629D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1E75F0-CEF3-4629-A950-DFBBB26E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43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512C1-1CE7-4F35-A22A-ABDBE243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70FE2E-4C90-46A3-91AE-FAE3E4851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D3243F-40C4-49A4-9A1C-56A3A4969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62C8F8-A36A-464F-A661-CC99AB3DA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2B2CF-AFC0-441D-82A2-F6297F395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827FE1-BD9E-433B-A2D7-8B90A8C6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74270D-69A6-483F-AE1E-428F11A5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50F78E-6AF8-45A2-99FA-71E32AF4B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21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C8D13-FE86-4955-B69F-EB953232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930D50-BD83-440F-8F32-3ED62050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15798E-C1BE-4A01-8AD2-DD8017F6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0F9354-9325-498A-AA08-D28208F4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27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E8D124-7AC8-4091-8D38-4C8A6027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20BC86-7D8F-433D-A080-9BF91ECE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804F66-9B60-4FA2-B620-B241CD64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49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932B1-8708-4E11-BD9C-B999129F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00754-CA2A-4C64-969B-A93914483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43F9AA-AF65-4D5F-A4CB-F4FCAAB7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4473A9-F39C-4087-8E9A-76672BF6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B97C0E-5BB3-40B6-A051-3DD4A161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98F841-B21A-4B30-ADBD-2FF727B6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25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D298B-88ED-444F-8450-FE7770DF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ACFE2FE-39D2-4087-89DD-AF671ED2D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0D7B1F-2B25-488B-9F2C-A517A7DC3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EB73E8-5565-4D3F-96BA-09819FA1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78E384-99AC-444A-A46A-40E6E152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54A142-464F-411A-BB5A-56C38630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9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256E87-E3E9-49B9-8976-0D361CAE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7618A4-9E8C-439F-94B8-710FFF4F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51C16C-3F69-4CF8-8D7A-E13FFB6A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C447-0F3B-463F-AE2A-D54777FDDB6C}" type="datetimeFigureOut">
              <a:rPr lang="de-DE" smtClean="0"/>
              <a:t>28.11.2020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A17DBC-B528-4C5A-8BBC-82B36A270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F0AE89-9C7E-466C-A892-B360D5648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27AE-3452-476E-8D4A-B39A219B9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49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2AA60-B8B4-46F6-8923-0602DAF1A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907" y="1399777"/>
            <a:ext cx="9144000" cy="1251186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213315"/>
                </a:solidFill>
              </a:rPr>
              <a:t>Biologie an der GGO</a:t>
            </a:r>
            <a:br>
              <a:rPr lang="de-DE" b="1" dirty="0">
                <a:solidFill>
                  <a:srgbClr val="213315"/>
                </a:solidFill>
              </a:rPr>
            </a:br>
            <a:r>
              <a:rPr lang="de-DE" b="1" dirty="0">
                <a:solidFill>
                  <a:srgbClr val="213315"/>
                </a:solidFill>
              </a:rPr>
              <a:t>Einblicke in eine vielfältige </a:t>
            </a:r>
            <a:br>
              <a:rPr lang="de-DE" b="1" dirty="0">
                <a:solidFill>
                  <a:srgbClr val="213315"/>
                </a:solidFill>
              </a:rPr>
            </a:br>
            <a:r>
              <a:rPr lang="de-DE" b="1" dirty="0">
                <a:solidFill>
                  <a:srgbClr val="213315"/>
                </a:solidFill>
              </a:rPr>
              <a:t>Naturwissenschaft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3F5A0F-F5BC-46B4-B5AC-59B630837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t="12760" r="2151" b="12688"/>
          <a:stretch/>
        </p:blipFill>
        <p:spPr>
          <a:xfrm>
            <a:off x="229632" y="3032239"/>
            <a:ext cx="3974881" cy="2425984"/>
          </a:xfrm>
          <a:prstGeom prst="rect">
            <a:avLst/>
          </a:prstGeom>
        </p:spPr>
      </p:pic>
      <p:pic>
        <p:nvPicPr>
          <p:cNvPr id="11" name="Inhaltsplatzhalter 7">
            <a:extLst>
              <a:ext uri="{FF2B5EF4-FFF2-40B4-BE49-F238E27FC236}">
                <a16:creationId xmlns:a16="http://schemas.microsoft.com/office/drawing/2014/main" id="{2EA2D6A0-7DA4-49C9-8ED2-848B1BACB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01498" y="3545824"/>
            <a:ext cx="3883742" cy="2900819"/>
          </a:xfrm>
          <a:prstGeom prst="rect">
            <a:avLst/>
          </a:prstGeom>
        </p:spPr>
      </p:pic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F6701745-1074-4DBF-971F-F1CBBA0D4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8450" y="3431627"/>
            <a:ext cx="3248669" cy="27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C0A13-11D9-41A5-AA00-C5CB3FC0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10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Lehr- und Lebensraum Schule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260562-4E42-4D0B-BEEF-98BC68D72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2" y="1395373"/>
            <a:ext cx="3338791" cy="250409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E74A84D-BC90-4265-AB80-6D6560BDE7AC}"/>
              </a:ext>
            </a:extLst>
          </p:cNvPr>
          <p:cNvSpPr/>
          <p:nvPr/>
        </p:nvSpPr>
        <p:spPr>
          <a:xfrm>
            <a:off x="7555861" y="1395373"/>
            <a:ext cx="4322804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000" dirty="0"/>
              <a:t>Zahlreiche Biotope laden zum handlungsorientierten Unterricht ein: der Schulteich, die Streuobstwiese, Schmetterlings- und Hummelbeet, Kräuter- und Steinbeete. </a:t>
            </a:r>
          </a:p>
          <a:p>
            <a:r>
              <a:rPr lang="de-DE" sz="2000" dirty="0"/>
              <a:t>Das Grüne Klassenzimmer auf der </a:t>
            </a:r>
          </a:p>
          <a:p>
            <a:r>
              <a:rPr lang="de-DE" sz="2000" dirty="0"/>
              <a:t>Streuobstwiese ist ein beliebter Lernort</a:t>
            </a:r>
          </a:p>
          <a:p>
            <a:r>
              <a:rPr lang="de-DE" sz="2000" dirty="0"/>
              <a:t>für alle Lerngruppen.</a:t>
            </a:r>
          </a:p>
          <a:p>
            <a:endParaRPr lang="de-DE" sz="20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005653C-C3E8-4A11-AF80-2D1770B8F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17" y="1395373"/>
            <a:ext cx="3261064" cy="244579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3F7413-030B-4E5D-BE38-7565B351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2" y="4113855"/>
            <a:ext cx="2963129" cy="22223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ABA073-9CE2-49F7-AEA9-446D228C9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3" y="4494414"/>
            <a:ext cx="2455717" cy="18417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EF75AF9-7D81-4CEE-AFBB-979C953B92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t="-4041" r="-1644" b="4041"/>
          <a:stretch/>
        </p:blipFill>
        <p:spPr>
          <a:xfrm rot="5400000">
            <a:off x="6369687" y="4404162"/>
            <a:ext cx="2232159" cy="211693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0C99195-5C2D-46CC-BC13-CA9C5E62D6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14622"/>
          <a:stretch/>
        </p:blipFill>
        <p:spPr>
          <a:xfrm rot="5400000">
            <a:off x="8894605" y="4462532"/>
            <a:ext cx="1920177" cy="22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507EF-5277-4F76-913D-A87CAD40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96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Natur- und Artenschutz an der GGO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4238205-01C3-46F7-A5D3-1BA69EA70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0" y="1526924"/>
            <a:ext cx="3417728" cy="2563296"/>
          </a:xfr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0D382FF-F2FC-4ECE-9FCB-EF05D93390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21" y="1526924"/>
            <a:ext cx="3417728" cy="25632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B27154-B7A2-40F0-86CD-5D934BC47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7" b="21290"/>
          <a:stretch/>
        </p:blipFill>
        <p:spPr>
          <a:xfrm>
            <a:off x="6458690" y="4597537"/>
            <a:ext cx="4796650" cy="16650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AF512C0-D212-4F45-8769-22CAA923C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12" y="1526924"/>
            <a:ext cx="3417728" cy="25632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CF89AEA-D3B8-4684-8E24-5B54DD0179EF}"/>
              </a:ext>
            </a:extLst>
          </p:cNvPr>
          <p:cNvSpPr txBox="1"/>
          <p:nvPr/>
        </p:nvSpPr>
        <p:spPr>
          <a:xfrm>
            <a:off x="953729" y="4168878"/>
            <a:ext cx="1939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Die Bienen-AG in Aktion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DFF981-F928-4A23-819D-A3484BF562D1}"/>
              </a:ext>
            </a:extLst>
          </p:cNvPr>
          <p:cNvSpPr txBox="1"/>
          <p:nvPr/>
        </p:nvSpPr>
        <p:spPr>
          <a:xfrm>
            <a:off x="8141110" y="4151343"/>
            <a:ext cx="2638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Streuobstwiese mit Insektenhotel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C3B18D-6119-430A-8544-BBC7F3BCF4FE}"/>
              </a:ext>
            </a:extLst>
          </p:cNvPr>
          <p:cNvSpPr txBox="1"/>
          <p:nvPr/>
        </p:nvSpPr>
        <p:spPr>
          <a:xfrm>
            <a:off x="7775244" y="6269227"/>
            <a:ext cx="2163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Nistkästen für Mauersegler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30FD769-C21A-4921-8693-452104F03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42" y="4454514"/>
            <a:ext cx="2829987" cy="21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4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2AEFE-3F66-4A00-BED9-2D390A88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Vielen Dank für Ihre Aufmerksamkeit!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A9B05-34BA-422F-A7AC-488988C9E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037E25-32E0-4367-BC18-D7C0EC71EA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vollständigen Inhalte des Schulcurriculums finden Sie unter: https://ostschule.de/schule/faecher/mint/biologie/</a:t>
            </a:r>
          </a:p>
        </p:txBody>
      </p:sp>
    </p:spTree>
    <p:extLst>
      <p:ext uri="{BB962C8B-B14F-4D97-AF65-F5344CB8AC3E}">
        <p14:creationId xmlns:p14="http://schemas.microsoft.com/office/powerpoint/2010/main" val="357966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5621F-B9DD-4E01-B93F-DE7C1AAB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553"/>
            <a:ext cx="10515600" cy="948770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Anfangsunterricht Biologie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723772D-0CD2-4586-9FBD-4C9C7AF338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9" b="20466"/>
          <a:stretch/>
        </p:blipFill>
        <p:spPr>
          <a:xfrm>
            <a:off x="3081292" y="1313896"/>
            <a:ext cx="2744309" cy="1287129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4EA35C-2971-41DD-9429-8CA8B3FBC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1380" y="1313895"/>
            <a:ext cx="5181600" cy="5359047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algn="just"/>
            <a:r>
              <a:rPr lang="de-DE" dirty="0">
                <a:solidFill>
                  <a:srgbClr val="213315"/>
                </a:solidFill>
              </a:rPr>
              <a:t>Der Biologieunterricht findet in den Jahrgangsstufen 5, 6 und 7 im Klassenverband statt. </a:t>
            </a:r>
          </a:p>
          <a:p>
            <a:pPr algn="just"/>
            <a:r>
              <a:rPr lang="de-DE" dirty="0">
                <a:solidFill>
                  <a:srgbClr val="213315"/>
                </a:solidFill>
              </a:rPr>
              <a:t>Biologie ist die Lehre von Lebewesen und so muss zunächst einmal die scheinbar einfache Frage geklärt werden: </a:t>
            </a:r>
            <a:r>
              <a:rPr lang="de-DE" b="1" dirty="0">
                <a:solidFill>
                  <a:srgbClr val="213315"/>
                </a:solidFill>
              </a:rPr>
              <a:t>Woran erkennt man Lebewesen?</a:t>
            </a:r>
            <a:r>
              <a:rPr lang="de-DE" dirty="0">
                <a:solidFill>
                  <a:srgbClr val="213315"/>
                </a:solidFill>
              </a:rPr>
              <a:t> </a:t>
            </a:r>
          </a:p>
          <a:p>
            <a:pPr algn="just"/>
            <a:r>
              <a:rPr lang="de-DE" dirty="0">
                <a:solidFill>
                  <a:srgbClr val="213315"/>
                </a:solidFill>
              </a:rPr>
              <a:t>Dabei kann bereits der </a:t>
            </a:r>
            <a:r>
              <a:rPr lang="de-DE" b="1" dirty="0">
                <a:solidFill>
                  <a:srgbClr val="213315"/>
                </a:solidFill>
              </a:rPr>
              <a:t>natur-wissenschaftliche Erkenntnisweg</a:t>
            </a:r>
            <a:r>
              <a:rPr lang="de-DE" dirty="0">
                <a:solidFill>
                  <a:srgbClr val="213315"/>
                </a:solidFill>
              </a:rPr>
              <a:t> kennen-gelernt und eingeübt werden, der die Schüler*innen in die Rolle von Forschern schlüpfen lässt.</a:t>
            </a:r>
          </a:p>
          <a:p>
            <a:pPr algn="just"/>
            <a:r>
              <a:rPr lang="de-DE" dirty="0">
                <a:solidFill>
                  <a:srgbClr val="213315"/>
                </a:solidFill>
              </a:rPr>
              <a:t>Neben der </a:t>
            </a:r>
            <a:r>
              <a:rPr lang="de-DE" b="1" dirty="0">
                <a:solidFill>
                  <a:srgbClr val="213315"/>
                </a:solidFill>
              </a:rPr>
              <a:t>artgerechten Tierhaltung </a:t>
            </a:r>
            <a:r>
              <a:rPr lang="de-DE" dirty="0">
                <a:solidFill>
                  <a:srgbClr val="213315"/>
                </a:solidFill>
              </a:rPr>
              <a:t>von Haus- und Nutztieren sind </a:t>
            </a:r>
            <a:r>
              <a:rPr lang="de-DE" b="1" dirty="0">
                <a:solidFill>
                  <a:srgbClr val="213315"/>
                </a:solidFill>
              </a:rPr>
              <a:t>Bau und Leistung des menschlichen Körpers</a:t>
            </a:r>
            <a:r>
              <a:rPr lang="de-DE" dirty="0">
                <a:solidFill>
                  <a:srgbClr val="213315"/>
                </a:solidFill>
              </a:rPr>
              <a:t> ein Schwerpunkt im Anfangsunterricht. Dabei soll auch der verantwortungsvolle Umgang mit dem eigenen Körper durch eine </a:t>
            </a:r>
            <a:r>
              <a:rPr lang="de-DE" b="1" dirty="0">
                <a:solidFill>
                  <a:srgbClr val="213315"/>
                </a:solidFill>
              </a:rPr>
              <a:t>gesunde Lebensweise </a:t>
            </a:r>
            <a:r>
              <a:rPr lang="de-DE" dirty="0">
                <a:solidFill>
                  <a:srgbClr val="213315"/>
                </a:solidFill>
              </a:rPr>
              <a:t>gefördert werden. 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B7548F-D7D6-4ADB-81AA-5930AE021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t="9162" r="21658" b="11498"/>
          <a:stretch/>
        </p:blipFill>
        <p:spPr>
          <a:xfrm>
            <a:off x="336982" y="1313896"/>
            <a:ext cx="2744310" cy="25742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C9CB3E9-643C-4B11-A6B9-D69C8900A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4401" r="19847" b="17605"/>
          <a:stretch/>
        </p:blipFill>
        <p:spPr>
          <a:xfrm>
            <a:off x="336982" y="4271237"/>
            <a:ext cx="2727960" cy="22216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473935-4CE9-424C-BDC3-426D2DF162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r="30652"/>
          <a:stretch/>
        </p:blipFill>
        <p:spPr>
          <a:xfrm rot="5400000">
            <a:off x="3809881" y="1872436"/>
            <a:ext cx="1287130" cy="27443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7E969AD-321A-4CBD-A1E7-F9F9D35FF1DE}"/>
              </a:ext>
            </a:extLst>
          </p:cNvPr>
          <p:cNvSpPr txBox="1"/>
          <p:nvPr/>
        </p:nvSpPr>
        <p:spPr>
          <a:xfrm>
            <a:off x="336982" y="3893578"/>
            <a:ext cx="5493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Zunächst werden die Kennzeichen der Lebewesen forschend-entwickelnd untersucht.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74CCC0E-2EB2-4F95-A336-A4C8366EFC5A}"/>
              </a:ext>
            </a:extLst>
          </p:cNvPr>
          <p:cNvSpPr txBox="1"/>
          <p:nvPr/>
        </p:nvSpPr>
        <p:spPr>
          <a:xfrm>
            <a:off x="3202463" y="4404360"/>
            <a:ext cx="2644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Modelle erleichtern das Verständnis für</a:t>
            </a:r>
          </a:p>
          <a:p>
            <a:r>
              <a:rPr lang="de-DE" sz="1200" dirty="0"/>
              <a:t>Bau und Funktion von Organismen. </a:t>
            </a:r>
          </a:p>
        </p:txBody>
      </p:sp>
    </p:spTree>
    <p:extLst>
      <p:ext uri="{BB962C8B-B14F-4D97-AF65-F5344CB8AC3E}">
        <p14:creationId xmlns:p14="http://schemas.microsoft.com/office/powerpoint/2010/main" val="207880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501046-EE1F-4732-9917-15DECF28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Biologieunterricht im Jahrgang 6</a:t>
            </a:r>
            <a:endParaRPr lang="de-DE" dirty="0">
              <a:solidFill>
                <a:srgbClr val="213315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D09783-E7CA-49FD-9379-707873AA4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de-DE" sz="2000" dirty="0">
              <a:solidFill>
                <a:srgbClr val="213315"/>
              </a:solidFill>
            </a:endParaRPr>
          </a:p>
          <a:p>
            <a:pPr algn="just"/>
            <a:r>
              <a:rPr lang="de-DE" sz="2000" dirty="0">
                <a:solidFill>
                  <a:srgbClr val="213315"/>
                </a:solidFill>
              </a:rPr>
              <a:t>Der schuleigene Teich sowie die Streuobstwiese der GGO laden dazu ein, ein </a:t>
            </a:r>
            <a:r>
              <a:rPr lang="de-DE" sz="2000" b="1" dirty="0">
                <a:solidFill>
                  <a:srgbClr val="213315"/>
                </a:solidFill>
              </a:rPr>
              <a:t>Ökosystem</a:t>
            </a:r>
            <a:r>
              <a:rPr lang="de-DE" sz="2000" dirty="0">
                <a:solidFill>
                  <a:srgbClr val="213315"/>
                </a:solidFill>
              </a:rPr>
              <a:t> genauer zu </a:t>
            </a:r>
            <a:r>
              <a:rPr lang="de-DE" sz="2000" b="1" dirty="0">
                <a:solidFill>
                  <a:srgbClr val="213315"/>
                </a:solidFill>
              </a:rPr>
              <a:t>erforschen</a:t>
            </a:r>
            <a:r>
              <a:rPr lang="de-DE" sz="2000" dirty="0">
                <a:solidFill>
                  <a:srgbClr val="213315"/>
                </a:solidFill>
              </a:rPr>
              <a:t>. Auch eine Vielzahl von </a:t>
            </a:r>
            <a:r>
              <a:rPr lang="de-DE" sz="2000" b="1" dirty="0">
                <a:solidFill>
                  <a:srgbClr val="213315"/>
                </a:solidFill>
              </a:rPr>
              <a:t>Blütenpflanzen</a:t>
            </a:r>
            <a:r>
              <a:rPr lang="de-DE" sz="2000" dirty="0">
                <a:solidFill>
                  <a:srgbClr val="213315"/>
                </a:solidFill>
              </a:rPr>
              <a:t> kann dort untersucht und bestimmt werden. </a:t>
            </a:r>
          </a:p>
          <a:p>
            <a:pPr algn="just"/>
            <a:r>
              <a:rPr lang="de-DE" sz="2000" dirty="0">
                <a:solidFill>
                  <a:srgbClr val="213315"/>
                </a:solidFill>
              </a:rPr>
              <a:t>Vor dem Hintergrund der </a:t>
            </a:r>
            <a:r>
              <a:rPr lang="de-DE" sz="2000" b="1" dirty="0">
                <a:solidFill>
                  <a:srgbClr val="213315"/>
                </a:solidFill>
              </a:rPr>
              <a:t>Anpassung von Lebewesen an ihren Lebensraum </a:t>
            </a:r>
            <a:r>
              <a:rPr lang="de-DE" sz="2000" dirty="0">
                <a:solidFill>
                  <a:srgbClr val="213315"/>
                </a:solidFill>
              </a:rPr>
              <a:t>und der gegenseitigen Abhängigkeit verschiedenster Organismen in einem Ökosystem erkennen die Schüler*innen die Problematik menschlichen Eingreifens in Lebensräume und erarbeiten Handlungsalternativen. </a:t>
            </a:r>
          </a:p>
          <a:p>
            <a:pPr algn="just"/>
            <a:r>
              <a:rPr lang="de-DE" sz="2000" dirty="0">
                <a:solidFill>
                  <a:srgbClr val="213315"/>
                </a:solidFill>
              </a:rPr>
              <a:t>Als weiterer Baustein der Gesundheits-erziehung ist die </a:t>
            </a:r>
            <a:r>
              <a:rPr lang="de-DE" sz="2000" b="1" dirty="0">
                <a:solidFill>
                  <a:srgbClr val="213315"/>
                </a:solidFill>
              </a:rPr>
              <a:t>Sexualkunde</a:t>
            </a:r>
            <a:r>
              <a:rPr lang="de-DE" sz="2000" dirty="0">
                <a:solidFill>
                  <a:srgbClr val="213315"/>
                </a:solidFill>
              </a:rPr>
              <a:t> ein zusätzlicher Schwerpunkt im Biologieunterricht der Unterstufe. </a:t>
            </a:r>
          </a:p>
          <a:p>
            <a:endParaRPr lang="de-DE" sz="2000" dirty="0">
              <a:solidFill>
                <a:srgbClr val="213315"/>
              </a:solidFill>
            </a:endParaRPr>
          </a:p>
          <a:p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C638F67-9F8A-4EA7-8DDE-FAECBA5C11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1978794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1623CA2-70C7-43C5-9280-FC52D3B80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6979" r="5880" b="6893"/>
          <a:stretch/>
        </p:blipFill>
        <p:spPr>
          <a:xfrm>
            <a:off x="2758736" y="4158163"/>
            <a:ext cx="2922803" cy="21432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5B86A98-E9E9-4129-8A25-C66257960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5417" r="8144"/>
          <a:stretch/>
        </p:blipFill>
        <p:spPr>
          <a:xfrm rot="5400000">
            <a:off x="549973" y="4092646"/>
            <a:ext cx="2496990" cy="192053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371BC96-E772-4194-BF53-1F0D0C224826}"/>
              </a:ext>
            </a:extLst>
          </p:cNvPr>
          <p:cNvSpPr txBox="1"/>
          <p:nvPr/>
        </p:nvSpPr>
        <p:spPr>
          <a:xfrm>
            <a:off x="2713995" y="3813695"/>
            <a:ext cx="3490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Der Schulteich als Lern- und Lebensraum an der GGO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2E292F-C99C-4BB3-92EC-7B416F6B5855}"/>
              </a:ext>
            </a:extLst>
          </p:cNvPr>
          <p:cNvSpPr txBox="1"/>
          <p:nvPr/>
        </p:nvSpPr>
        <p:spPr>
          <a:xfrm>
            <a:off x="751112" y="6351357"/>
            <a:ext cx="4472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Die Problematik der Überfischung als Eingriff in das Ökosystem Meer</a:t>
            </a:r>
          </a:p>
        </p:txBody>
      </p:sp>
    </p:spTree>
    <p:extLst>
      <p:ext uri="{BB962C8B-B14F-4D97-AF65-F5344CB8AC3E}">
        <p14:creationId xmlns:p14="http://schemas.microsoft.com/office/powerpoint/2010/main" val="342796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24993-82ED-4F7B-9BA0-A9E931711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972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Biologieunterricht Jahrgangsstufe 7 und 9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271E685-9F53-46B9-9741-82814EF08F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9" y="1519535"/>
            <a:ext cx="3133534" cy="2350151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84FBBE-9109-4D67-843A-CB1B2D45D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02965"/>
            <a:ext cx="5758672" cy="4849259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endParaRPr lang="de-DE" dirty="0"/>
          </a:p>
          <a:p>
            <a:pPr algn="just"/>
            <a:r>
              <a:rPr lang="de-DE" sz="3600" dirty="0"/>
              <a:t>Im 7. Schuljahr nehmen die Schüler*innen immer mehr Details in den Blick. So rückt </a:t>
            </a:r>
            <a:r>
              <a:rPr lang="de-DE" sz="3600" b="1" dirty="0"/>
              <a:t>die Zelle</a:t>
            </a:r>
            <a:r>
              <a:rPr lang="de-DE" sz="3600" dirty="0"/>
              <a:t> als Grundbaustein von Lebewesen ebenso in den Fokus wie die </a:t>
            </a:r>
            <a:r>
              <a:rPr lang="de-DE" sz="3600" b="1" dirty="0"/>
              <a:t>Fotosynthese</a:t>
            </a:r>
            <a:r>
              <a:rPr lang="de-DE" sz="3600" dirty="0"/>
              <a:t> und die </a:t>
            </a:r>
            <a:r>
              <a:rPr lang="de-DE" sz="3600" b="1" dirty="0"/>
              <a:t>Zellatmung </a:t>
            </a:r>
            <a:r>
              <a:rPr lang="de-DE" sz="3600" dirty="0"/>
              <a:t>als grundlegende Stoffwechselwege von Pflanzen bzw. Tieren. </a:t>
            </a:r>
          </a:p>
          <a:p>
            <a:pPr algn="just"/>
            <a:r>
              <a:rPr lang="de-DE" sz="3600" dirty="0"/>
              <a:t>Die Erarbeitung erfolgt überwiegend forschend-entwickelnd mittels </a:t>
            </a:r>
            <a:r>
              <a:rPr lang="de-DE" sz="3600" b="1" dirty="0"/>
              <a:t>Mikroskopie</a:t>
            </a:r>
            <a:r>
              <a:rPr lang="de-DE" sz="3600" dirty="0"/>
              <a:t> und verschiedener Experimente. Zum besseren Verständnis des </a:t>
            </a:r>
            <a:r>
              <a:rPr lang="de-DE" sz="3600" dirty="0" err="1"/>
              <a:t>Feinbaus</a:t>
            </a:r>
            <a:r>
              <a:rPr lang="de-DE" sz="3600" dirty="0"/>
              <a:t> der Zelle kann der Bau von Zellmodellen dienen. </a:t>
            </a:r>
          </a:p>
          <a:p>
            <a:pPr algn="just"/>
            <a:r>
              <a:rPr lang="de-DE" sz="3600" dirty="0"/>
              <a:t>Als weiterer Baustein der Gesundheits-erziehung wurde an der GGO ein </a:t>
            </a:r>
            <a:r>
              <a:rPr lang="de-DE" sz="3600" b="1" dirty="0"/>
              <a:t>Suchtpräventionsprogramm</a:t>
            </a:r>
            <a:r>
              <a:rPr lang="de-DE" sz="3600" dirty="0"/>
              <a:t> etabliert.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698EEB-5DAE-47E0-9D3B-DF50375461AD}"/>
              </a:ext>
            </a:extLst>
          </p:cNvPr>
          <p:cNvSpPr txBox="1"/>
          <p:nvPr/>
        </p:nvSpPr>
        <p:spPr>
          <a:xfrm>
            <a:off x="1175786" y="4033061"/>
            <a:ext cx="3381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Die Zelle – unter dem Mikroskop und als Zellmodell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D85FC9-2062-4ED9-8E45-CB042B925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 b="8220"/>
          <a:stretch/>
        </p:blipFill>
        <p:spPr>
          <a:xfrm>
            <a:off x="578814" y="1519534"/>
            <a:ext cx="2088372" cy="23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1CFF1-EAD6-4A8A-8AC1-59971CD1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Biologieunterricht im Jahrgang 9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20B0B86-D0D9-44AF-83B7-C10E3DFF8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6"/>
          <a:stretch/>
        </p:blipFill>
        <p:spPr>
          <a:xfrm rot="5400000">
            <a:off x="1432422" y="4230908"/>
            <a:ext cx="2180303" cy="2652290"/>
          </a:xfr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176E69C-9CE9-4585-9687-A07F59DA9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-14669" r="-1111" b="14669"/>
          <a:stretch/>
        </p:blipFill>
        <p:spPr>
          <a:xfrm>
            <a:off x="1076114" y="1173337"/>
            <a:ext cx="4016996" cy="301274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AADF8C7-6A4F-40B0-8C43-6FA20FAF3748}"/>
              </a:ext>
            </a:extLst>
          </p:cNvPr>
          <p:cNvSpPr txBox="1"/>
          <p:nvPr/>
        </p:nvSpPr>
        <p:spPr>
          <a:xfrm>
            <a:off x="1076113" y="4151808"/>
            <a:ext cx="2073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Das Immunsystem ist komplex</a:t>
            </a:r>
          </a:p>
        </p:txBody>
      </p:sp>
      <p:sp>
        <p:nvSpPr>
          <p:cNvPr id="23" name="Inhaltsplatzhalter 17">
            <a:extLst>
              <a:ext uri="{FF2B5EF4-FFF2-40B4-BE49-F238E27FC236}">
                <a16:creationId xmlns:a16="http://schemas.microsoft.com/office/drawing/2014/main" id="{A7603798-D79F-46C3-A2C8-A6FD8B1BE4D3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0" y="1825624"/>
            <a:ext cx="5181600" cy="454854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DE" sz="2400" dirty="0">
                <a:solidFill>
                  <a:srgbClr val="213315"/>
                </a:solidFill>
              </a:rPr>
              <a:t>In der Jahrgangstufe 9 erfolgt der Biologieunterricht differenziert in </a:t>
            </a:r>
            <a:r>
              <a:rPr lang="de-DE" sz="2400" b="1" dirty="0">
                <a:solidFill>
                  <a:srgbClr val="213315"/>
                </a:solidFill>
              </a:rPr>
              <a:t>Grund- und Erweiterungs-Kursen</a:t>
            </a:r>
            <a:r>
              <a:rPr lang="de-DE" sz="2400" dirty="0">
                <a:solidFill>
                  <a:srgbClr val="213315"/>
                </a:solidFill>
              </a:rPr>
              <a:t>. </a:t>
            </a:r>
          </a:p>
          <a:p>
            <a:pPr algn="just"/>
            <a:r>
              <a:rPr lang="de-DE" sz="2400" dirty="0">
                <a:solidFill>
                  <a:srgbClr val="213315"/>
                </a:solidFill>
              </a:rPr>
              <a:t>Inhaltliche Schwerpunkte sind in beiden Kursen </a:t>
            </a:r>
            <a:r>
              <a:rPr lang="de-DE" sz="2400" b="1" dirty="0">
                <a:solidFill>
                  <a:srgbClr val="213315"/>
                </a:solidFill>
              </a:rPr>
              <a:t>Blut und Immunsystem</a:t>
            </a:r>
            <a:r>
              <a:rPr lang="de-DE" sz="2400" dirty="0">
                <a:solidFill>
                  <a:srgbClr val="213315"/>
                </a:solidFill>
              </a:rPr>
              <a:t>, </a:t>
            </a:r>
            <a:r>
              <a:rPr lang="de-DE" sz="2400" b="1" dirty="0">
                <a:solidFill>
                  <a:srgbClr val="213315"/>
                </a:solidFill>
              </a:rPr>
              <a:t>Sexualität und Hormone</a:t>
            </a:r>
            <a:r>
              <a:rPr lang="de-DE" sz="2400" dirty="0">
                <a:solidFill>
                  <a:srgbClr val="213315"/>
                </a:solidFill>
              </a:rPr>
              <a:t>, </a:t>
            </a:r>
            <a:r>
              <a:rPr lang="de-DE" sz="2400" b="1" dirty="0">
                <a:solidFill>
                  <a:srgbClr val="213315"/>
                </a:solidFill>
              </a:rPr>
              <a:t>Grundlagen der Vererbungslehre</a:t>
            </a:r>
            <a:r>
              <a:rPr lang="de-DE" sz="2400" dirty="0">
                <a:solidFill>
                  <a:srgbClr val="213315"/>
                </a:solidFill>
              </a:rPr>
              <a:t> und </a:t>
            </a:r>
            <a:r>
              <a:rPr lang="de-DE" sz="2400" b="1" dirty="0">
                <a:solidFill>
                  <a:srgbClr val="213315"/>
                </a:solidFill>
              </a:rPr>
              <a:t>Aufnahme von Informationen durch Sinnesorgane</a:t>
            </a:r>
            <a:r>
              <a:rPr lang="de-DE" sz="2400" dirty="0">
                <a:solidFill>
                  <a:srgbClr val="213315"/>
                </a:solidFill>
              </a:rPr>
              <a:t>. </a:t>
            </a:r>
          </a:p>
          <a:p>
            <a:pPr algn="just"/>
            <a:r>
              <a:rPr lang="de-DE" sz="2400" dirty="0">
                <a:solidFill>
                  <a:srgbClr val="213315"/>
                </a:solidFill>
              </a:rPr>
              <a:t>Dabei werden im E-Kurs die Inhalte weiter vertieft.</a:t>
            </a:r>
          </a:p>
          <a:p>
            <a:pPr algn="just"/>
            <a:r>
              <a:rPr lang="de-DE" sz="2400" dirty="0">
                <a:solidFill>
                  <a:srgbClr val="213315"/>
                </a:solidFill>
              </a:rPr>
              <a:t>Ziel des Biologieunterrichts in Unter- und Mittelstufe insgesamt ist es, die Schüler*innen zu mündigen Bürger*innen zu erziehen.  Sie sollen in die Lage versetzt werden, sich </a:t>
            </a:r>
            <a:r>
              <a:rPr lang="de-DE" sz="2400" b="1" dirty="0">
                <a:solidFill>
                  <a:srgbClr val="213315"/>
                </a:solidFill>
              </a:rPr>
              <a:t>eigenverantwortlich Fachwissen anzueignen </a:t>
            </a:r>
            <a:r>
              <a:rPr lang="de-DE" sz="2400" dirty="0">
                <a:solidFill>
                  <a:srgbClr val="213315"/>
                </a:solidFill>
              </a:rPr>
              <a:t>und auf der Basis dessen </a:t>
            </a:r>
            <a:r>
              <a:rPr lang="de-DE" sz="2400" b="1" dirty="0">
                <a:solidFill>
                  <a:srgbClr val="213315"/>
                </a:solidFill>
              </a:rPr>
              <a:t>Alltagssituationen</a:t>
            </a:r>
            <a:r>
              <a:rPr lang="de-DE" sz="2400" dirty="0">
                <a:solidFill>
                  <a:srgbClr val="213315"/>
                </a:solidFill>
              </a:rPr>
              <a:t>, die biologische Kenntnisse erfordern, </a:t>
            </a:r>
            <a:r>
              <a:rPr lang="de-DE" sz="2400" b="1" dirty="0">
                <a:solidFill>
                  <a:srgbClr val="213315"/>
                </a:solidFill>
              </a:rPr>
              <a:t>sachgemäß einzuschätzen und zu bewerten</a:t>
            </a:r>
            <a:r>
              <a:rPr lang="de-DE" sz="2400" dirty="0">
                <a:solidFill>
                  <a:srgbClr val="213315"/>
                </a:solidFill>
              </a:rPr>
              <a:t>. </a:t>
            </a:r>
          </a:p>
          <a:p>
            <a:endParaRPr lang="de-DE" sz="2400" dirty="0">
              <a:solidFill>
                <a:srgbClr val="213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2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3758D-3602-42FC-9A8C-2B1BBBC9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Biologieunterricht in der Sekundarstufe 2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2D5137-0E9E-4351-BDE2-56B738741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1541220"/>
            <a:ext cx="5181600" cy="2797328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algn="just"/>
            <a:endParaRPr lang="de-DE" sz="2000" dirty="0">
              <a:solidFill>
                <a:srgbClr val="213315"/>
              </a:solidFill>
            </a:endParaRPr>
          </a:p>
          <a:p>
            <a:pPr algn="just"/>
            <a:r>
              <a:rPr lang="de-DE" sz="2000" dirty="0">
                <a:solidFill>
                  <a:srgbClr val="213315"/>
                </a:solidFill>
              </a:rPr>
              <a:t>In der Jahrgangsstufe 11 findet der Biologieunterricht im Klassenverband statt. Zur Vorbereitung auf den Leistungskurs kann zusätzlich im zweiten Halbjahr der </a:t>
            </a:r>
            <a:r>
              <a:rPr lang="de-DE" sz="2000" b="1" dirty="0">
                <a:solidFill>
                  <a:srgbClr val="213315"/>
                </a:solidFill>
              </a:rPr>
              <a:t>Orientierungskurs „Umwelt“ </a:t>
            </a:r>
            <a:r>
              <a:rPr lang="de-DE" sz="2000" dirty="0">
                <a:solidFill>
                  <a:srgbClr val="213315"/>
                </a:solidFill>
              </a:rPr>
              <a:t>belegt werden. </a:t>
            </a:r>
          </a:p>
          <a:p>
            <a:pPr algn="just"/>
            <a:r>
              <a:rPr lang="de-DE" sz="2000" dirty="0">
                <a:solidFill>
                  <a:srgbClr val="213315"/>
                </a:solidFill>
              </a:rPr>
              <a:t>Im Jahrgang 12 können die Schüler*innen Biologie als </a:t>
            </a:r>
            <a:r>
              <a:rPr lang="de-DE" sz="2000" b="1" dirty="0">
                <a:solidFill>
                  <a:srgbClr val="213315"/>
                </a:solidFill>
              </a:rPr>
              <a:t>Grundkurs</a:t>
            </a:r>
            <a:r>
              <a:rPr lang="de-DE" sz="2000" dirty="0">
                <a:solidFill>
                  <a:srgbClr val="213315"/>
                </a:solidFill>
              </a:rPr>
              <a:t> oder </a:t>
            </a:r>
            <a:r>
              <a:rPr lang="de-DE" sz="2000" b="1" dirty="0">
                <a:solidFill>
                  <a:srgbClr val="213315"/>
                </a:solidFill>
              </a:rPr>
              <a:t>Leistungskurs </a:t>
            </a:r>
            <a:r>
              <a:rPr lang="de-DE" sz="2000" dirty="0">
                <a:solidFill>
                  <a:srgbClr val="213315"/>
                </a:solidFill>
              </a:rPr>
              <a:t>belegen.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4EE684-32E1-45C0-A725-28AE8025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5" y="1568195"/>
            <a:ext cx="3539613" cy="26547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AC39F4F-ECD7-4E99-9E12-81A2BF514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17850"/>
          <a:stretch/>
        </p:blipFill>
        <p:spPr>
          <a:xfrm>
            <a:off x="7914969" y="4525675"/>
            <a:ext cx="3942736" cy="208583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4BFCB5-819D-4C56-B72D-D7FE4372608E}"/>
              </a:ext>
            </a:extLst>
          </p:cNvPr>
          <p:cNvSpPr txBox="1"/>
          <p:nvPr/>
        </p:nvSpPr>
        <p:spPr>
          <a:xfrm flipH="1">
            <a:off x="8477887" y="6597251"/>
            <a:ext cx="4058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Q3: Aufnahme und Verarbeitung von Reizen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C3E525D-FC76-4CEE-BBD1-E9E3D6C92012}"/>
              </a:ext>
            </a:extLst>
          </p:cNvPr>
          <p:cNvSpPr txBox="1"/>
          <p:nvPr/>
        </p:nvSpPr>
        <p:spPr>
          <a:xfrm>
            <a:off x="1096033" y="4208620"/>
            <a:ext cx="4874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Q1: Grundlage für das Verständnis der Genetik: Aufbau der Erbinformation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205E672-7CD2-4208-91B7-EB85CE05E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6" r="5324" b="20179"/>
          <a:stretch/>
        </p:blipFill>
        <p:spPr>
          <a:xfrm rot="5400000">
            <a:off x="3927578" y="2266193"/>
            <a:ext cx="2654711" cy="12301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F90D776-EA0C-4BFB-92BE-C267FEAD5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5032" y="4525028"/>
            <a:ext cx="2050321" cy="205161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03E2486-2EB7-499F-9B5D-92103221A7C7}"/>
              </a:ext>
            </a:extLst>
          </p:cNvPr>
          <p:cNvSpPr txBox="1"/>
          <p:nvPr/>
        </p:nvSpPr>
        <p:spPr>
          <a:xfrm>
            <a:off x="6096000" y="4780587"/>
            <a:ext cx="1631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Q2: Der Querschnitt durch ein Laubblatt</a:t>
            </a:r>
          </a:p>
          <a:p>
            <a:r>
              <a:rPr lang="de-DE" sz="1200" dirty="0"/>
              <a:t>Die Fotosynthese findet in den Zellen an</a:t>
            </a:r>
          </a:p>
          <a:p>
            <a:r>
              <a:rPr lang="de-DE" sz="1200" dirty="0"/>
              <a:t>der Blattoberseite statt.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0C093DC-E357-4773-A85E-EA6B27223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0" y="4490647"/>
            <a:ext cx="2753032" cy="206477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9C6C10E9-AED8-4967-8B4E-BF2AF8FDD768}"/>
              </a:ext>
            </a:extLst>
          </p:cNvPr>
          <p:cNvSpPr txBox="1"/>
          <p:nvPr/>
        </p:nvSpPr>
        <p:spPr>
          <a:xfrm flipH="1">
            <a:off x="977828" y="6597251"/>
            <a:ext cx="314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E-Phase: Enzyme, Aufbau von Aminosäuren</a:t>
            </a:r>
          </a:p>
        </p:txBody>
      </p:sp>
    </p:spTree>
    <p:extLst>
      <p:ext uri="{BB962C8B-B14F-4D97-AF65-F5344CB8AC3E}">
        <p14:creationId xmlns:p14="http://schemas.microsoft.com/office/powerpoint/2010/main" val="352624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90B64-8F07-4754-B079-E3EDB3DB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645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Fachspezifische Methode Mikroskopie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B90074-BF89-4220-A674-4EC6AB2C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453" y="1899023"/>
            <a:ext cx="2358628" cy="2001458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768F5946-CF70-447D-A49C-BE28FEA27C9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 rot="10800000" flipV="1">
            <a:off x="4729409" y="1581938"/>
            <a:ext cx="712755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z="1800" dirty="0">
                <a:solidFill>
                  <a:srgbClr val="213315"/>
                </a:solidFill>
                <a:latin typeface="Arial Unicode MS"/>
              </a:rPr>
              <a:t>Mit einem Mikroskop können Objekte bis zu 1000fach vergrößert werden. Die Schüler*innen können somit in Gewebe oder Zellen reinzoomen, um deren Aufbau oder bestimmte Vorgänge in Zellen besser begreifen zu können. 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de-DE" sz="1800" dirty="0">
                <a:solidFill>
                  <a:srgbClr val="213315"/>
                </a:solidFill>
                <a:latin typeface="Arial Unicode MS"/>
              </a:rPr>
              <a:t>Bis heute ist die Methode der Mikroskopie auch in der Wissenschaft relevant und wird sowohl zu Forschungszwecken als auch in der medizinischen Diagnostik eingesetzt.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BBE3D58-E25A-4701-A2D4-C03C4FC64DF5}"/>
              </a:ext>
            </a:extLst>
          </p:cNvPr>
          <p:cNvSpPr txBox="1"/>
          <p:nvPr/>
        </p:nvSpPr>
        <p:spPr>
          <a:xfrm>
            <a:off x="6526713" y="6527876"/>
            <a:ext cx="524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1400" dirty="0">
                <a:latin typeface="Arial Unicode MS"/>
              </a:rPr>
              <a:t>Ergebnisse aus dem Biologieunterricht 7d (9d-2020) Hr. Becker</a:t>
            </a:r>
            <a:r>
              <a:rPr lang="de-DE" altLang="de-DE" sz="1400" dirty="0"/>
              <a:t> </a:t>
            </a:r>
            <a:endParaRPr lang="de-DE" altLang="de-DE" sz="14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0227A9-F5B6-4F0A-94D8-B372240B9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6"/>
          <a:stretch/>
        </p:blipFill>
        <p:spPr>
          <a:xfrm>
            <a:off x="335037" y="4178525"/>
            <a:ext cx="2001459" cy="18889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ABE4F4-3219-445E-B2D7-173F44D6FE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 b="3982"/>
          <a:stretch/>
        </p:blipFill>
        <p:spPr>
          <a:xfrm>
            <a:off x="2416153" y="1720438"/>
            <a:ext cx="2001459" cy="236058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4857F3C-E8D9-4CDB-A202-FDBA08EBDF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8479"/>
          <a:stretch/>
        </p:blipFill>
        <p:spPr>
          <a:xfrm>
            <a:off x="4740119" y="4079066"/>
            <a:ext cx="2096552" cy="234126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9FF69E5-CF50-45BF-AF3B-6ED1433111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b="8479"/>
          <a:stretch/>
        </p:blipFill>
        <p:spPr>
          <a:xfrm>
            <a:off x="2421564" y="4178525"/>
            <a:ext cx="1996048" cy="221008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0DB679B-3E63-49CE-920E-E55121855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45" y="4077816"/>
            <a:ext cx="3123351" cy="23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01A15-4F85-4B65-841F-ECD073D4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Sezieren von Forellen und Schweineaugen</a:t>
            </a:r>
          </a:p>
        </p:txBody>
      </p:sp>
      <p:pic>
        <p:nvPicPr>
          <p:cNvPr id="13" name="Inhaltsplatzhalter 14">
            <a:extLst>
              <a:ext uri="{FF2B5EF4-FFF2-40B4-BE49-F238E27FC236}">
                <a16:creationId xmlns:a16="http://schemas.microsoft.com/office/drawing/2014/main" id="{B2C20AD4-2043-49A3-9FC4-51790211E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r="16927"/>
          <a:stretch/>
        </p:blipFill>
        <p:spPr>
          <a:xfrm rot="5400000">
            <a:off x="6289714" y="3956395"/>
            <a:ext cx="2648610" cy="275357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5957B37-35F1-4E74-8ABC-9A77D2083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22724" b="29546"/>
          <a:stretch/>
        </p:blipFill>
        <p:spPr>
          <a:xfrm rot="5400000">
            <a:off x="938377" y="4147657"/>
            <a:ext cx="2632555" cy="235500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962DF59-F38C-4D6B-8F7B-4E7CB6910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/>
          <a:stretch/>
        </p:blipFill>
        <p:spPr>
          <a:xfrm rot="5400000">
            <a:off x="3510388" y="3992716"/>
            <a:ext cx="2648610" cy="268093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5BB8D1C-FCF5-4298-A5F0-F2B946C7D188}"/>
              </a:ext>
            </a:extLst>
          </p:cNvPr>
          <p:cNvSpPr txBox="1"/>
          <p:nvPr/>
        </p:nvSpPr>
        <p:spPr>
          <a:xfrm>
            <a:off x="1006943" y="3604846"/>
            <a:ext cx="9094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Öffnen des Kiemendeckels und Freilegen der Kiemen		Freilegen der inneren Organe und Beschriften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5B8BC0-055E-4040-B83D-8C45935FCECF}"/>
              </a:ext>
            </a:extLst>
          </p:cNvPr>
          <p:cNvSpPr txBox="1"/>
          <p:nvPr/>
        </p:nvSpPr>
        <p:spPr>
          <a:xfrm>
            <a:off x="9071348" y="4921115"/>
            <a:ext cx="2282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Sezieren von Schweineaugen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AC5082-56C4-42C0-A99D-78774BFDF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" b="11812"/>
          <a:stretch/>
        </p:blipFill>
        <p:spPr>
          <a:xfrm>
            <a:off x="590266" y="1539245"/>
            <a:ext cx="2696821" cy="18897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82F7CA-031A-443F-95C8-C116673C5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56" y="1520724"/>
            <a:ext cx="2544368" cy="19082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73CBB03-A920-406F-A20C-9FB4C967B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28" y="1539245"/>
            <a:ext cx="2519673" cy="188975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3C46A50-0522-4CEC-91AE-659EE639C8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4773" b="15053"/>
          <a:stretch/>
        </p:blipFill>
        <p:spPr>
          <a:xfrm>
            <a:off x="8508068" y="1545894"/>
            <a:ext cx="2696821" cy="18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4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DFB3F-076A-4858-BD12-8BF0C080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213315"/>
                </a:solidFill>
              </a:rPr>
              <a:t>Molekularbiologische Methoden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A5EA570-2E84-4420-8FC7-223BA09AF7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/>
          <a:stretch/>
        </p:blipFill>
        <p:spPr>
          <a:xfrm rot="10800000">
            <a:off x="938462" y="1690688"/>
            <a:ext cx="2953750" cy="2326861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86599CA-2C11-4D07-A5B5-3FEA203D3D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4800" y="1690688"/>
            <a:ext cx="3140242" cy="2345489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4C724ED-9821-47C4-A470-46BFB75AA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77628" y="1703996"/>
            <a:ext cx="3140243" cy="23454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6C1695-12B4-4EE4-91A8-C2150CCA7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0"/>
          <a:stretch/>
        </p:blipFill>
        <p:spPr>
          <a:xfrm>
            <a:off x="7255042" y="4399877"/>
            <a:ext cx="3629154" cy="230024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8A0921-D065-4BAC-AC27-5CEDDAE259C2}"/>
              </a:ext>
            </a:extLst>
          </p:cNvPr>
          <p:cNvSpPr txBox="1"/>
          <p:nvPr/>
        </p:nvSpPr>
        <p:spPr>
          <a:xfrm>
            <a:off x="1062318" y="45585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063E02-6114-42ED-8692-264EF526EDEF}"/>
              </a:ext>
            </a:extLst>
          </p:cNvPr>
          <p:cNvSpPr txBox="1"/>
          <p:nvPr/>
        </p:nvSpPr>
        <p:spPr>
          <a:xfrm>
            <a:off x="938461" y="4399877"/>
            <a:ext cx="5924455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213315"/>
                </a:solidFill>
              </a:rPr>
              <a:t>Ein molekularbiologische Projekt in Kooperation mit der Firma BAG </a:t>
            </a:r>
            <a:r>
              <a:rPr lang="de-DE" sz="2000" dirty="0" err="1">
                <a:solidFill>
                  <a:srgbClr val="213315"/>
                </a:solidFill>
              </a:rPr>
              <a:t>Healthcare</a:t>
            </a:r>
            <a:r>
              <a:rPr lang="de-DE" sz="2000" dirty="0">
                <a:solidFill>
                  <a:srgbClr val="213315"/>
                </a:solidFill>
              </a:rPr>
              <a:t> GmbH in </a:t>
            </a:r>
            <a:r>
              <a:rPr lang="de-DE" sz="2000" dirty="0" err="1">
                <a:solidFill>
                  <a:srgbClr val="213315"/>
                </a:solidFill>
              </a:rPr>
              <a:t>Lich</a:t>
            </a:r>
            <a:r>
              <a:rPr lang="de-DE" sz="2000" dirty="0">
                <a:solidFill>
                  <a:srgbClr val="213315"/>
                </a:solidFill>
              </a:rPr>
              <a:t> ermöglicht den </a:t>
            </a:r>
          </a:p>
          <a:p>
            <a:r>
              <a:rPr lang="de-DE" sz="2000" dirty="0">
                <a:solidFill>
                  <a:srgbClr val="213315"/>
                </a:solidFill>
              </a:rPr>
              <a:t>Schüler*innen einen Einblick in moderne Methoden der Biologie. Es erleichtert das Verständnis für die komplexen Inhalte in der Q1, indem sie für die Schüler*innen erfahrbar gemacht werden. </a:t>
            </a:r>
          </a:p>
        </p:txBody>
      </p:sp>
    </p:spTree>
    <p:extLst>
      <p:ext uri="{BB962C8B-B14F-4D97-AF65-F5344CB8AC3E}">
        <p14:creationId xmlns:p14="http://schemas.microsoft.com/office/powerpoint/2010/main" val="4285876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Breitbild</PresentationFormat>
  <Paragraphs>60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Arial Unicode MS</vt:lpstr>
      <vt:lpstr>Calibri</vt:lpstr>
      <vt:lpstr>Calibri Light</vt:lpstr>
      <vt:lpstr>Office</vt:lpstr>
      <vt:lpstr>Biologie an der GGO Einblicke in eine vielfältige  Naturwissenschaft</vt:lpstr>
      <vt:lpstr>Anfangsunterricht Biologie</vt:lpstr>
      <vt:lpstr>Biologieunterricht im Jahrgang 6</vt:lpstr>
      <vt:lpstr>Biologieunterricht Jahrgangsstufe 7 und 9</vt:lpstr>
      <vt:lpstr>Biologieunterricht im Jahrgang 9</vt:lpstr>
      <vt:lpstr>Biologieunterricht in der Sekundarstufe 2</vt:lpstr>
      <vt:lpstr>Fachspezifische Methode Mikroskopie </vt:lpstr>
      <vt:lpstr>Sezieren von Forellen und Schweineaugen</vt:lpstr>
      <vt:lpstr>Molekularbiologische Methoden</vt:lpstr>
      <vt:lpstr>Lehr- und Lebensraum Schule</vt:lpstr>
      <vt:lpstr>Natur- und Artenschutz an der GGO</vt:lpstr>
      <vt:lpstr>Vielen Dank für Ihre Aufmerksamkeit!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Biologie an der GGO</dc:title>
  <dc:creator>lehrer</dc:creator>
  <cp:lastModifiedBy>lehrer</cp:lastModifiedBy>
  <cp:revision>108</cp:revision>
  <dcterms:created xsi:type="dcterms:W3CDTF">2020-11-25T09:41:46Z</dcterms:created>
  <dcterms:modified xsi:type="dcterms:W3CDTF">2020-11-28T07:32:20Z</dcterms:modified>
</cp:coreProperties>
</file>